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</p:sldMasterIdLst>
  <p:notesMasterIdLst>
    <p:notesMasterId r:id="rId19"/>
  </p:notesMasterIdLst>
  <p:handoutMasterIdLst>
    <p:handoutMasterId r:id="rId20"/>
  </p:handoutMasterIdLst>
  <p:sldIdLst>
    <p:sldId id="364" r:id="rId3"/>
    <p:sldId id="367" r:id="rId4"/>
    <p:sldId id="374" r:id="rId5"/>
    <p:sldId id="373" r:id="rId6"/>
    <p:sldId id="375" r:id="rId7"/>
    <p:sldId id="376" r:id="rId8"/>
    <p:sldId id="377" r:id="rId9"/>
    <p:sldId id="379" r:id="rId10"/>
    <p:sldId id="382" r:id="rId11"/>
    <p:sldId id="381" r:id="rId12"/>
    <p:sldId id="384" r:id="rId13"/>
    <p:sldId id="385" r:id="rId14"/>
    <p:sldId id="386" r:id="rId15"/>
    <p:sldId id="388" r:id="rId16"/>
    <p:sldId id="387" r:id="rId17"/>
    <p:sldId id="372" r:id="rId18"/>
  </p:sldIdLst>
  <p:sldSz cx="9144000" cy="5143500" type="screen16x9"/>
  <p:notesSz cx="6858000" cy="9144000"/>
  <p:defaultTextStyle>
    <a:defPPr>
      <a:defRPr lang="en-US"/>
    </a:defPPr>
    <a:lvl1pPr marL="0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1pPr>
    <a:lvl2pPr marL="408131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2pPr>
    <a:lvl3pPr marL="816262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3pPr>
    <a:lvl4pPr marL="1224392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4pPr>
    <a:lvl5pPr marL="1632523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5pPr>
    <a:lvl6pPr marL="2040654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2448785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2856915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3265046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2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orient="horz" pos="18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07" userDrawn="1">
          <p15:clr>
            <a:srgbClr val="A4A3A4"/>
          </p15:clr>
        </p15:guide>
        <p15:guide id="6" pos="5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330"/>
    <a:srgbClr val="005189"/>
    <a:srgbClr val="D1BDD6"/>
    <a:srgbClr val="7C2B83"/>
    <a:srgbClr val="D6E9D2"/>
    <a:srgbClr val="D6E8D2"/>
    <a:srgbClr val="B3C7E3"/>
    <a:srgbClr val="009BFC"/>
    <a:srgbClr val="008AE1"/>
    <a:srgbClr val="008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/>
    <p:restoredTop sz="79670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366" y="96"/>
      </p:cViewPr>
      <p:guideLst>
        <p:guide orient="horz" pos="2912"/>
        <p:guide orient="horz" pos="1620"/>
        <p:guide orient="horz" pos="180"/>
        <p:guide pos="2880"/>
        <p:guide pos="407"/>
        <p:guide pos="53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2C047-BE12-EC46-B9BA-2707E4FC193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5CD9-A899-4B4C-B58D-2FB87FF1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678E-1831-8F48-A62D-BC5A98DE3A4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8A9B0-80EF-A34D-B345-E2DEC550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04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809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213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617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021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426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199830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234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0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2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4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8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4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2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F6A7F-E2DA-AD4C-9095-9C5E9F69A15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0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3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1D18-5856-7B4D-9AF7-7BEDC72025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1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8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3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9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5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HVs Delivered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8 sessions, experience in </a:t>
            </a:r>
            <a:r>
              <a:rPr lang="en-US" baseline="0" smtClean="0"/>
              <a:t>field marginally related to dosage (p=.163)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09E16-1191-F643-982D-17A4F4BC57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1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977600" y="4528800"/>
            <a:ext cx="964800" cy="614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1835" y="47811"/>
            <a:ext cx="1846730" cy="111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22729" y="188258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2729" y="324062"/>
            <a:ext cx="2703500" cy="136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799" y="4528800"/>
            <a:ext cx="3362037" cy="514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5434D0C-919D-594C-9015-E6704AC8B7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50" y="283802"/>
            <a:ext cx="3641169" cy="18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3B87E-2494-5848-81FB-528FD51EEE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9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6B360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977600" y="4528800"/>
            <a:ext cx="964800" cy="614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66B360"/>
          </a:solidFill>
        </p:grpSpPr>
        <p:sp>
          <p:nvSpPr>
            <p:cNvPr id="6" name="Rectangle 5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-7201"/>
            <a:ext cx="9143998" cy="5150701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0068AA"/>
          </a:solidFill>
        </p:grpSpPr>
        <p:sp>
          <p:nvSpPr>
            <p:cNvPr id="14" name="Rectangle 13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2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7201"/>
            <a:ext cx="9143998" cy="5150701"/>
          </a:xfrm>
          <a:prstGeom prst="rect">
            <a:avLst/>
          </a:prstGeom>
          <a:solidFill>
            <a:srgbClr val="7C2B83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7C2B83"/>
          </a:solidFill>
        </p:grpSpPr>
        <p:sp>
          <p:nvSpPr>
            <p:cNvPr id="11" name="Rectangle 10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5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0909" y="4230255"/>
            <a:ext cx="8691418" cy="913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4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727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61BE972-126C-954F-93F1-60893692E2E8}"/>
              </a:ext>
            </a:extLst>
          </p:cNvPr>
          <p:cNvSpPr txBox="1"/>
          <p:nvPr userDrawn="1"/>
        </p:nvSpPr>
        <p:spPr>
          <a:xfrm>
            <a:off x="641023" y="47511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4617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1034"/>
            <a:ext cx="6400800" cy="5932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3F76CC-23E6-194F-BC68-3A11340637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5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E7C1F-1310-5F4D-AAD1-79661301EF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3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891B-AB7E-3649-97C7-338B5D56FE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63738" y="351094"/>
            <a:ext cx="39945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088639" rtl="0" eaLnBrk="1" latinLnBrk="0" hangingPunct="1">
              <a:defRPr sz="2400" kern="1200">
                <a:solidFill>
                  <a:schemeClr val="bg1"/>
                </a:solidFill>
                <a:latin typeface="Raleway Regular"/>
                <a:ea typeface="+mn-ea"/>
                <a:cs typeface="Raleway Regular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900" smtClean="0">
                <a:latin typeface="Arial"/>
                <a:cs typeface="Arial"/>
              </a:rPr>
              <a:pPr/>
              <a:t>‹#›</a:t>
            </a:fld>
            <a:endParaRPr lang="en-US" sz="9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146" y="4553152"/>
            <a:ext cx="788659" cy="432079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94851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49" y="4654827"/>
            <a:ext cx="1937151" cy="298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250A8D-36AE-834F-9320-29C43995BF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4278" y="4382934"/>
            <a:ext cx="3712066" cy="6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4" r:id="rId2"/>
    <p:sldLayoutId id="2147483721" r:id="rId3"/>
    <p:sldLayoutId id="2147483722" r:id="rId4"/>
    <p:sldLayoutId id="2147483723" r:id="rId5"/>
    <p:sldLayoutId id="2147483684" r:id="rId6"/>
    <p:sldLayoutId id="2147483650" r:id="rId7"/>
    <p:sldLayoutId id="2147483725" r:id="rId8"/>
    <p:sldLayoutId id="2147483726" r:id="rId9"/>
    <p:sldLayoutId id="2147483727" r:id="rId10"/>
  </p:sldLayoutIdLst>
  <p:txStyles>
    <p:titleStyle>
      <a:lvl1pPr algn="l" defTabSz="408240" rtl="0" eaLnBrk="1" latinLnBrk="0" hangingPunct="1">
        <a:spcBef>
          <a:spcPct val="0"/>
        </a:spcBef>
        <a:buNone/>
        <a:defRPr sz="2500" b="1" i="0" kern="1200">
          <a:solidFill>
            <a:srgbClr val="0068AA"/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1pPr>
    </p:titleStyle>
    <p:bodyStyle>
      <a:lvl1pPr marL="342900" indent="-160020" algn="l" defTabSz="408240" rtl="0" eaLnBrk="1" latinLnBrk="0" hangingPunct="1">
        <a:spcBef>
          <a:spcPct val="20000"/>
        </a:spcBef>
        <a:buClr>
          <a:srgbClr val="0068AA"/>
        </a:buClr>
        <a:buFont typeface="Arial" charset="0"/>
        <a:buChar char="•"/>
        <a:defRPr sz="2000" b="0" i="0" kern="1200">
          <a:solidFill>
            <a:schemeClr val="tx1">
              <a:lumMod val="50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1pPr>
      <a:lvl2pPr marL="751140" indent="-160020" algn="l" defTabSz="408240" rtl="0" eaLnBrk="1" latinLnBrk="0" hangingPunct="1">
        <a:spcBef>
          <a:spcPct val="20000"/>
        </a:spcBef>
        <a:buSzPct val="85000"/>
        <a:buFont typeface="Arial" charset="0"/>
        <a:buChar char="•"/>
        <a:defRPr sz="1800" b="0" i="0" kern="1200">
          <a:solidFill>
            <a:schemeClr val="tx1">
              <a:lumMod val="50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2pPr>
      <a:lvl3pPr marL="1159379" indent="-160020" algn="l" defTabSz="408240" rtl="0" eaLnBrk="1" latinLnBrk="0" hangingPunct="1">
        <a:spcBef>
          <a:spcPct val="20000"/>
        </a:spcBef>
        <a:buFont typeface=".AppleSystemUIFont" charset="-120"/>
        <a:buChar char="–"/>
        <a:defRPr sz="1800" b="0" i="0" kern="1200">
          <a:solidFill>
            <a:schemeClr val="tx1">
              <a:lumMod val="50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3pPr>
      <a:lvl4pPr marL="1567619" indent="-342900" algn="l" defTabSz="40824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975859" indent="-342900" algn="l" defTabSz="40824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245318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568" y="273844"/>
            <a:ext cx="788686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568" y="1369219"/>
            <a:ext cx="7886864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568" y="4767262"/>
            <a:ext cx="20577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EE8B5-7DA2-C04C-975E-75E7A07E9926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51" y="4767262"/>
            <a:ext cx="30856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705" y="4767262"/>
            <a:ext cx="20577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5F3C-4C03-4741-A478-8D803D5806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927" y="4589023"/>
            <a:ext cx="817017" cy="447696"/>
          </a:xfrm>
          <a:prstGeom prst="rect">
            <a:avLst/>
          </a:prstGeom>
          <a:solidFill>
            <a:srgbClr val="216BA9"/>
          </a:solidFill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9144000" cy="5143500"/>
            <a:chOff x="0" y="0"/>
            <a:chExt cx="24387175" cy="13716000"/>
          </a:xfrm>
          <a:solidFill>
            <a:srgbClr val="216BA9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24387175" cy="13716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5948" y="12237395"/>
              <a:ext cx="2178996" cy="119385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578294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familiesamerica.org/downloads/eval_hfm_tufts_2005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45" y="2146216"/>
            <a:ext cx="56164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189"/>
                </a:solidFill>
                <a:latin typeface="Arial Narrow" charset="0"/>
                <a:ea typeface="Arial Narrow" charset="0"/>
                <a:cs typeface="Arial Narrow" charset="0"/>
              </a:rPr>
              <a:t>Examining the Adoption of a Postpartum Depression Intervention in a State        Network of Home Visiting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45" y="3179105"/>
            <a:ext cx="561648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5189"/>
                </a:solidFill>
                <a:latin typeface="Arial Narrow" charset="0"/>
                <a:ea typeface="Arial Narrow" charset="0"/>
                <a:cs typeface="Arial Narrow" charset="0"/>
              </a:rPr>
              <a:t>J.D. Smith, Ph.D., Molly </a:t>
            </a:r>
            <a:r>
              <a:rPr lang="en-US" sz="1400" dirty="0" err="1">
                <a:solidFill>
                  <a:srgbClr val="005189"/>
                </a:solidFill>
                <a:latin typeface="Arial Narrow" charset="0"/>
                <a:ea typeface="Arial Narrow" charset="0"/>
                <a:cs typeface="Arial Narrow" charset="0"/>
              </a:rPr>
              <a:t>McGown</a:t>
            </a:r>
            <a:r>
              <a:rPr lang="en-US" sz="1400" dirty="0">
                <a:solidFill>
                  <a:srgbClr val="005189"/>
                </a:solidFill>
                <a:latin typeface="Arial Narrow" charset="0"/>
                <a:ea typeface="Arial Narrow" charset="0"/>
                <a:cs typeface="Arial Narrow" charset="0"/>
              </a:rPr>
              <a:t>, MPH, MA, Laura Campbell, MBA, MPH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5189"/>
                </a:solidFill>
                <a:latin typeface="Arial Narrow" charset="0"/>
                <a:ea typeface="Arial Narrow" charset="0"/>
                <a:cs typeface="Arial Narrow" charset="0"/>
              </a:rPr>
              <a:t>Darius Tandon, PhD, Feinberg School of Medicine, Northwestern 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5189"/>
                </a:solidFill>
                <a:latin typeface="Arial Narrow" charset="0"/>
                <a:ea typeface="Arial Narrow" charset="0"/>
                <a:cs typeface="Arial Narrow" charset="0"/>
              </a:rPr>
              <a:t>University, Chicago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5189"/>
                </a:solidFill>
                <a:latin typeface="Arial Narrow" charset="0"/>
                <a:ea typeface="Arial Narrow" charset="0"/>
                <a:cs typeface="Arial Narrow" charset="0"/>
              </a:rPr>
              <a:t>Carol Brady, Florida MIECHV Office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216BA9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1" y="4072081"/>
            <a:ext cx="1333430" cy="73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48" y="4348948"/>
            <a:ext cx="2610857" cy="402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946" y="62768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236" y="205970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345" y="194887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A2A206-2911-E34B-ABD9-264B4957C29F}"/>
              </a:ext>
            </a:extLst>
          </p:cNvPr>
          <p:cNvSpPr txBox="1"/>
          <p:nvPr/>
        </p:nvSpPr>
        <p:spPr>
          <a:xfrm>
            <a:off x="7812505" y="73793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389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28366-1A2C-9344-BE56-A2231BCD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Penetration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56F029-8883-574C-B112-C9814DE46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200151"/>
            <a:ext cx="1983922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8DDE25-8133-5C40-8E95-4477182AB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B87E-2494-5848-81FB-528FD51EEE2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F3A0D2-F1E4-5E4D-AD6D-E427506FD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A3416C32-D2AF-C44A-86C8-9AC038643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851" y="850526"/>
            <a:ext cx="8391949" cy="3640791"/>
          </a:xfrm>
        </p:spPr>
        <p:txBody>
          <a:bodyPr>
            <a:normAutofit lnSpcReduction="10000"/>
          </a:bodyPr>
          <a:lstStyle/>
          <a:p>
            <a:pPr marL="177800" indent="-160338"/>
            <a:r>
              <a:rPr lang="en-US" dirty="0"/>
              <a:t>Provider-penetration rate: M = 16.67 (0.00, 50.00) </a:t>
            </a:r>
          </a:p>
          <a:p>
            <a:pPr marL="586040" lvl="1" indent="-160338"/>
            <a:r>
              <a:rPr lang="en-US" dirty="0"/>
              <a:t>25% of providers achieved a penetration rate ≥ 50%</a:t>
            </a:r>
          </a:p>
          <a:p>
            <a:pPr marL="586040" lvl="1" indent="-160338"/>
            <a:r>
              <a:rPr lang="en-US" dirty="0"/>
              <a:t>25% of providers had a penetration rate of 0% </a:t>
            </a:r>
          </a:p>
          <a:p>
            <a:pPr marL="1119691" lvl="2" indent="-285750">
              <a:buFont typeface="Arial" panose="020B0604020202020204" pitchFamily="34" charset="0"/>
              <a:buChar char="•"/>
            </a:pPr>
            <a:r>
              <a:rPr lang="en-US" dirty="0"/>
              <a:t>How motivated are you personally to deliver Mothers &amp; Babies to clients in your </a:t>
            </a:r>
            <a:r>
              <a:rPr lang="en-US" dirty="0" smtClean="0"/>
              <a:t>HV </a:t>
            </a:r>
            <a:r>
              <a:rPr lang="en-US" dirty="0"/>
              <a:t>program? Spearman = 0.17(0.06, 0.25), p &lt; .01</a:t>
            </a:r>
          </a:p>
          <a:p>
            <a:pPr marL="1119691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equipped is your agency to support you in delivering and evaluating Mothers &amp; Babies? </a:t>
            </a:r>
            <a:r>
              <a:rPr lang="en-US" dirty="0"/>
              <a:t>Spearman = 0.10(-0.01, 0.21), p = .10</a:t>
            </a:r>
          </a:p>
          <a:p>
            <a:pPr marL="1527931" lvl="3" indent="-285750">
              <a:buFont typeface="Arial" panose="020B0604020202020204" pitchFamily="34" charset="0"/>
              <a:buChar char="•"/>
            </a:pPr>
            <a:r>
              <a:rPr lang="en-US" dirty="0"/>
              <a:t>NS = preparedness, feasibility, appropriateness, perceived effectiveness, satisfaction</a:t>
            </a:r>
          </a:p>
          <a:p>
            <a:pPr marL="177800" indent="-160338"/>
            <a:r>
              <a:rPr lang="en-US" dirty="0"/>
              <a:t>Participant Predictors </a:t>
            </a:r>
          </a:p>
          <a:p>
            <a:pPr marL="586040" lvl="1" indent="-160338"/>
            <a:r>
              <a:rPr lang="en-US" dirty="0"/>
              <a:t>Language of mother: Spearman = 14.29 (0.00, 54.55), p = .02 (non-English = lower)</a:t>
            </a:r>
          </a:p>
          <a:p>
            <a:pPr marL="1119691" lvl="2" indent="-285750">
              <a:buFont typeface="Arial" panose="020B0604020202020204" pitchFamily="34" charset="0"/>
              <a:buChar char="•"/>
            </a:pPr>
            <a:r>
              <a:rPr lang="en-US" dirty="0"/>
              <a:t>NS = age, race, ethnicity, pregnancy intention, receiving other MH services, BDI score</a:t>
            </a:r>
          </a:p>
        </p:txBody>
      </p:sp>
    </p:spTree>
    <p:extLst>
      <p:ext uri="{BB962C8B-B14F-4D97-AF65-F5344CB8AC3E}">
        <p14:creationId xmlns:p14="http://schemas.microsoft.com/office/powerpoint/2010/main" val="9721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BF938E-8824-434F-AE36-F7A284B1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Study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8C2B64-C846-734A-A67C-2D3B2F8E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1849"/>
            <a:ext cx="9144000" cy="3802879"/>
          </a:xfrm>
        </p:spPr>
        <p:txBody>
          <a:bodyPr/>
          <a:lstStyle/>
          <a:p>
            <a:r>
              <a:rPr lang="en-US" dirty="0"/>
              <a:t>Train-the-trainer was effective and rapid</a:t>
            </a:r>
          </a:p>
          <a:p>
            <a:r>
              <a:rPr lang="en-US" dirty="0"/>
              <a:t>Adoption level (48% of HVs) moderately successful</a:t>
            </a:r>
          </a:p>
          <a:p>
            <a:r>
              <a:rPr lang="en-US" dirty="0"/>
              <a:t>Many within target range did not receive MB per Well-Family System</a:t>
            </a:r>
          </a:p>
          <a:p>
            <a:pPr lvl="1"/>
            <a:r>
              <a:rPr lang="en-US" dirty="0"/>
              <a:t>47% referral, 72% receive MB</a:t>
            </a:r>
          </a:p>
          <a:p>
            <a:pPr lvl="1"/>
            <a:r>
              <a:rPr lang="en-US" dirty="0"/>
              <a:t>Spillover indicates need for and acceptability of MB</a:t>
            </a:r>
          </a:p>
          <a:p>
            <a:r>
              <a:rPr lang="en-US" dirty="0"/>
              <a:t>Primary driver of penetration was HV motivation to deliver HV</a:t>
            </a:r>
          </a:p>
          <a:p>
            <a:r>
              <a:rPr lang="en-US" dirty="0"/>
              <a:t>Few predictors of adoption and penetration despite high variability</a:t>
            </a:r>
          </a:p>
          <a:p>
            <a:pPr lvl="1"/>
            <a:r>
              <a:rPr lang="en-US" dirty="0"/>
              <a:t>Within-coalition and within-agency analyses</a:t>
            </a:r>
          </a:p>
          <a:p>
            <a:pPr lvl="1"/>
            <a:r>
              <a:rPr lang="en-US" dirty="0"/>
              <a:t>Lots more data to explore!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DA147C-5873-E044-958F-82340D202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7C1F-1310-5F4D-AAD1-79661301EF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321627-F93D-BB4D-BDB4-95318B01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865012" cy="358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Challenges</a:t>
            </a:r>
          </a:p>
          <a:p>
            <a:r>
              <a:rPr lang="en-US" dirty="0"/>
              <a:t>Documentation inconsistencies</a:t>
            </a:r>
          </a:p>
          <a:p>
            <a:r>
              <a:rPr lang="en-US" dirty="0"/>
              <a:t>Supervision inconsistencies</a:t>
            </a:r>
          </a:p>
          <a:p>
            <a:r>
              <a:rPr lang="en-US" dirty="0"/>
              <a:t>Competing demands placed on HV programs during implementation period</a:t>
            </a:r>
          </a:p>
          <a:p>
            <a:r>
              <a:rPr lang="en-US" dirty="0"/>
              <a:t>Staff turnover (trainers and HVs)</a:t>
            </a:r>
          </a:p>
          <a:p>
            <a:r>
              <a:rPr lang="en-US" dirty="0"/>
              <a:t>Hurricanes! </a:t>
            </a:r>
          </a:p>
          <a:p>
            <a:pPr marL="7938" indent="0">
              <a:buNone/>
            </a:pPr>
            <a:r>
              <a:rPr lang="en-US" b="1" dirty="0"/>
              <a:t>Limitations</a:t>
            </a:r>
          </a:p>
          <a:p>
            <a:r>
              <a:rPr lang="en-US" dirty="0"/>
              <a:t>Non-randomized</a:t>
            </a:r>
          </a:p>
          <a:p>
            <a:r>
              <a:rPr lang="en-US" dirty="0"/>
              <a:t>Single-state Healthy Start system</a:t>
            </a:r>
          </a:p>
          <a:p>
            <a:endParaRPr lang="en-US" dirty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7C1F-1310-5F4D-AAD1-79661301EF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F596F3-718D-6049-8455-8004B7EC6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57BF30-D45C-9747-8C9D-DCBF89D0B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986" y="2684725"/>
            <a:ext cx="907604" cy="964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E992EE6-87B1-E24E-A8B9-66295343A5C3}"/>
              </a:ext>
            </a:extLst>
          </p:cNvPr>
          <p:cNvSpPr/>
          <p:nvPr/>
        </p:nvSpPr>
        <p:spPr>
          <a:xfrm>
            <a:off x="2281986" y="3570519"/>
            <a:ext cx="1307506" cy="136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865012" cy="3649133"/>
          </a:xfrm>
        </p:spPr>
        <p:txBody>
          <a:bodyPr>
            <a:normAutofit/>
          </a:bodyPr>
          <a:lstStyle/>
          <a:p>
            <a:r>
              <a:rPr lang="en-US" dirty="0"/>
              <a:t>Promoting adoption, implementation, and sustainment of MB across Healthy Start Coalitions</a:t>
            </a:r>
          </a:p>
          <a:p>
            <a:pPr lvl="1"/>
            <a:r>
              <a:rPr lang="en-US" dirty="0"/>
              <a:t>How to intervene at coalition-level?</a:t>
            </a:r>
          </a:p>
          <a:p>
            <a:pPr lvl="1"/>
            <a:r>
              <a:rPr lang="en-US" dirty="0"/>
              <a:t>How to intervene at agency-level?</a:t>
            </a:r>
          </a:p>
          <a:p>
            <a:pPr lvl="1"/>
            <a:r>
              <a:rPr lang="en-US" dirty="0"/>
              <a:t>How to intervene at </a:t>
            </a:r>
            <a:r>
              <a:rPr lang="en-US" dirty="0" smtClean="0"/>
              <a:t>client-level</a:t>
            </a:r>
            <a:r>
              <a:rPr lang="en-US" dirty="0"/>
              <a:t>?</a:t>
            </a:r>
          </a:p>
          <a:p>
            <a:r>
              <a:rPr lang="en-US" dirty="0"/>
              <a:t>Examination of fidelity to MB and interrelationships between implementation outcomes and effectiveness of MB</a:t>
            </a:r>
          </a:p>
          <a:p>
            <a:r>
              <a:rPr lang="en-US" dirty="0"/>
              <a:t>Submitted follow-up grant to test the effect of quality improvement techniques to promote sustainment of 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7C1F-1310-5F4D-AAD1-79661301EF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0FA624-CCC0-F646-9BB6-0DCDCCEBE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9120"/>
            <a:ext cx="8819260" cy="3623417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Funders</a:t>
            </a:r>
          </a:p>
          <a:p>
            <a:pPr lvl="1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Robert Wood Johnson Foundation</a:t>
            </a:r>
          </a:p>
          <a:p>
            <a:pPr lvl="1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Florida Association of Healthy Start Coalitions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Partners</a:t>
            </a:r>
          </a:p>
          <a:p>
            <a:pPr lvl="1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Mirine Dye, Dawn Clarke, Carol Scoggins, Sarah Beard, Leisa Stanley</a:t>
            </a:r>
          </a:p>
          <a:p>
            <a:pPr lvl="1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Healthy Start Care Coordinators, Supervisors, Managers, and Executive Directors 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 Research Team Members</a:t>
            </a:r>
          </a:p>
          <a:p>
            <a:pPr lvl="1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Carlie Cope, Norah Kilpatrick, BA; Cindy Jimenez, BA; Isabel Munoz, MPH; Jesus Solano-Martinez, BA; Dana Zakieh, 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AC018E-9E3D-4348-98DC-E782659F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51" y="-26800"/>
            <a:ext cx="7886700" cy="6702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2" y="444686"/>
            <a:ext cx="9050867" cy="3706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50" dirty="0"/>
              <a:t>Ammerman, R. T., Putnam, F. W., Altaye, M., Chen, L., Holleb, L. J., Stevens, J., Short, J. A., &amp; Van Ginkel, J. B. (2009). Changes in depressive symptoms in first time mothers in home visitation. </a:t>
            </a:r>
            <a:r>
              <a:rPr lang="en-US" sz="950" i="1" dirty="0"/>
              <a:t>Child Abuse and Neglect, 33</a:t>
            </a:r>
            <a:r>
              <a:rPr lang="en-US" sz="950" dirty="0"/>
              <a:t>(3), 127-138. </a:t>
            </a:r>
          </a:p>
          <a:p>
            <a:pPr marL="0" indent="0">
              <a:buNone/>
            </a:pPr>
            <a:r>
              <a:rPr lang="en-US" sz="950" dirty="0"/>
              <a:t>Chazan‐Cohen, R., Ayoub, C., Pan, B. A., Roggman, L., Raikes, H., McKelvey, L., Whiteside-Mansell, L., &amp; Hart, A. (2007). It takes time: Impacts of Early Head Start that lead to reductions in maternal depression two years later. </a:t>
            </a:r>
            <a:r>
              <a:rPr lang="en-US" sz="950" i="1" dirty="0"/>
              <a:t>Infant Mental Health Journal, 28</a:t>
            </a:r>
            <a:r>
              <a:rPr lang="en-US" sz="950" dirty="0"/>
              <a:t>(2), 151-170. </a:t>
            </a:r>
          </a:p>
          <a:p>
            <a:pPr marL="0" indent="0">
              <a:buNone/>
            </a:pPr>
            <a:r>
              <a:rPr lang="en-US" sz="950" dirty="0"/>
              <a:t>Duggan, A., Caldera, D., Rodriguez, K., Burrell, L., Rohde, C., &amp; Crowne, S.S. (2007). Impact of a statewide home visiting program to prevent child abuse.</a:t>
            </a:r>
            <a:r>
              <a:rPr lang="en-US" sz="950" i="1" dirty="0"/>
              <a:t> Child Abuse &amp; Neglect, 31,</a:t>
            </a:r>
            <a:r>
              <a:rPr lang="en-US" sz="950" dirty="0"/>
              <a:t> 801−827.</a:t>
            </a:r>
          </a:p>
          <a:p>
            <a:pPr marL="0" indent="0">
              <a:buNone/>
            </a:pPr>
            <a:r>
              <a:rPr lang="en-US" sz="950" dirty="0"/>
              <a:t>Jacobs S, Easterbrooks MA. Healthy Families Massachusetts final evaluation report. 2005. [Retrieved January 1, 2009]. from  </a:t>
            </a:r>
            <a:r>
              <a:rPr lang="en-US" sz="95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http://www.healthyfamiliesamerica.org/downloads/eval_hfm_tufts_2005.pdf</a:t>
            </a:r>
            <a:r>
              <a:rPr lang="en-US" sz="950" dirty="0"/>
              <a:t>.</a:t>
            </a:r>
          </a:p>
          <a:p>
            <a:pPr marL="0" indent="0">
              <a:buNone/>
            </a:pPr>
            <a:r>
              <a:rPr lang="en-US" sz="950" dirty="0"/>
              <a:t>Le, H. N., Perry, D. F., &amp; Stuart, E. A. (2011). Randomized controlled trial of a preventive intervention for perinatal depression in high-risk Latinas. </a:t>
            </a:r>
            <a:r>
              <a:rPr lang="en-US" sz="950" i="1" dirty="0"/>
              <a:t>Journal of Consulting and Clinical Psychology, 79</a:t>
            </a:r>
            <a:r>
              <a:rPr lang="en-US" sz="950" dirty="0"/>
              <a:t>(2), 135-141. </a:t>
            </a:r>
          </a:p>
          <a:p>
            <a:pPr marL="0" indent="0">
              <a:buNone/>
            </a:pPr>
            <a:r>
              <a:rPr lang="en-US" sz="950" dirty="0"/>
              <a:t>McFarlane, E., Burrell, L., Duggan, A., &amp; Tandon, D. (2016). Outcomes of a randomized trial of a cognitive behavioral enhancement to address maternal distress in home visited mothers. </a:t>
            </a:r>
            <a:r>
              <a:rPr lang="en-US" sz="950" i="1" dirty="0"/>
              <a:t>Maternal and Child Health Journal, 21</a:t>
            </a:r>
            <a:r>
              <a:rPr lang="en-US" sz="950" dirty="0"/>
              <a:t>(3) 475-484.</a:t>
            </a:r>
          </a:p>
          <a:p>
            <a:pPr marL="0" indent="0">
              <a:buNone/>
            </a:pPr>
            <a:r>
              <a:rPr lang="en-US" sz="950" dirty="0"/>
              <a:t>Muñoz, R. F., Le, H.-N., Ippen, C. G., Diaz, M. A., Urizar, G. G., Soto, J., Mendelson, T., Delucchi, K., &amp; Lieberman, A. F. (2007). Prevention of postpartum depression in low-income women: Development of the Mamás y Bebés/Mothers and Babies course. </a:t>
            </a:r>
            <a:r>
              <a:rPr lang="en-US" sz="950" i="1" dirty="0"/>
              <a:t>Cognitive and Behavioral Practice, 14</a:t>
            </a:r>
            <a:r>
              <a:rPr lang="en-US" sz="950" dirty="0"/>
              <a:t>(1), 70-83. </a:t>
            </a:r>
          </a:p>
          <a:p>
            <a:pPr marL="0" indent="0">
              <a:buNone/>
            </a:pPr>
            <a:r>
              <a:rPr lang="en-US" sz="950" dirty="0"/>
              <a:t>National Research Council and Institute of Medicine. (2009). Preventing mental, emotional, and behavioral disorders among young people: Progress and possibilities. M.E. O’Connell, T. Boat, &amp; K.E. Warner (Eds.), </a:t>
            </a:r>
            <a:r>
              <a:rPr lang="en-US" sz="950" i="1" dirty="0"/>
              <a:t>Committee on the Prevention of Mental Disorders and Substance Abuse among Children, Youth, and Young Adults: Research Advances and Promising Interventions. </a:t>
            </a:r>
            <a:r>
              <a:rPr lang="en-US" sz="950" dirty="0"/>
              <a:t>Washington, DC: National Academies Press.</a:t>
            </a:r>
          </a:p>
          <a:p>
            <a:pPr marL="0" indent="0">
              <a:buNone/>
            </a:pPr>
            <a:r>
              <a:rPr lang="en-US" sz="950" dirty="0"/>
              <a:t>Tandon, S. D., Parillo, K. M., Jenkins, C. J., &amp; Duggan, A. K. (2005). Home visitors' recognition of and response to malleable risk factors among low-income pregnant and parenting women. </a:t>
            </a:r>
            <a:r>
              <a:rPr lang="en-US" sz="950" i="1" dirty="0"/>
              <a:t>Maternal and Child Health Journal, 18</a:t>
            </a:r>
            <a:r>
              <a:rPr lang="en-US" sz="950" dirty="0"/>
              <a:t>, 873-881. </a:t>
            </a:r>
          </a:p>
          <a:p>
            <a:pPr marL="0" indent="0">
              <a:buNone/>
            </a:pPr>
            <a:r>
              <a:rPr lang="en-US" sz="950" dirty="0"/>
              <a:t>Tandon, S. D., Perry, D. F., Mendelson, T., Kemp, K., &amp; Leis, J. A. (2011). Preventing perinatal depression in low-income home visiting clients: a randomized controlled trial. </a:t>
            </a:r>
            <a:r>
              <a:rPr lang="en-US" sz="950" i="1" dirty="0"/>
              <a:t>Journal of Consulting and Clinical Psychology, 79</a:t>
            </a:r>
            <a:r>
              <a:rPr lang="en-US" sz="950" dirty="0"/>
              <a:t>(5), 707-712. </a:t>
            </a:r>
          </a:p>
          <a:p>
            <a:pPr marL="0" indent="0">
              <a:buNone/>
            </a:pPr>
            <a:r>
              <a:rPr lang="en-US" sz="950" dirty="0"/>
              <a:t>Tandon, S. D., Leis, J. A., Mendelson, T., Perry, D. F., &amp; Kemp, K. (2014). Six-month outcomes from a randomized controlled trial to prevent perinatal depression in low-income home visiting clients. </a:t>
            </a:r>
            <a:r>
              <a:rPr lang="en-US" sz="950" i="1" dirty="0"/>
              <a:t>Maternal and Child Health Journal, 18</a:t>
            </a:r>
            <a:r>
              <a:rPr lang="en-US" sz="950" dirty="0"/>
              <a:t>(4), 873-881. </a:t>
            </a:r>
          </a:p>
          <a:p>
            <a:pPr marL="0" indent="0">
              <a:buNone/>
            </a:pPr>
            <a:r>
              <a:rPr lang="en-US" sz="950" dirty="0"/>
              <a:t>Tandon, S. D., Ward, E. A., </a:t>
            </a:r>
            <a:r>
              <a:rPr lang="en-US" sz="950" dirty="0" err="1"/>
              <a:t>Hamil</a:t>
            </a:r>
            <a:r>
              <a:rPr lang="en-US" sz="950" dirty="0"/>
              <a:t>, J. L., Jimenez, C., &amp; Carter, M. (2018). Perinatal depression prevention through home visitation: a cluster randomized trial of mothers and babies 1-on-1. </a:t>
            </a:r>
            <a:r>
              <a:rPr lang="en-US" sz="950" i="1" dirty="0"/>
              <a:t>Journal of behavioral medicine</a:t>
            </a:r>
            <a:r>
              <a:rPr lang="en-US" sz="950" dirty="0"/>
              <a:t>, 1-12.</a:t>
            </a:r>
          </a:p>
          <a:p>
            <a:pPr marL="0" indent="0">
              <a:buNone/>
            </a:pPr>
            <a:endParaRPr lang="en-US" sz="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7C1F-1310-5F4D-AAD1-79661301EF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7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5658" y="1634064"/>
            <a:ext cx="7772400" cy="770465"/>
          </a:xfrm>
          <a:prstGeom prst="rect">
            <a:avLst/>
          </a:prstGeom>
        </p:spPr>
        <p:txBody>
          <a:bodyPr/>
          <a:lstStyle>
            <a:lvl1pPr algn="l" defTabSz="40824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68A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640" y="2442817"/>
            <a:ext cx="7772400" cy="6392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160020" algn="l" defTabSz="408240" rtl="0" eaLnBrk="1" latinLnBrk="0" hangingPunct="1">
              <a:spcBef>
                <a:spcPct val="20000"/>
              </a:spcBef>
              <a:buClr>
                <a:srgbClr val="0068AA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51140" indent="-160020" algn="l" defTabSz="408240" rtl="0" eaLnBrk="1" latinLnBrk="0" hangingPunct="1">
              <a:spcBef>
                <a:spcPct val="20000"/>
              </a:spcBef>
              <a:buSzPct val="85000"/>
              <a:buFont typeface="Arial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59379" indent="-160020" algn="l" defTabSz="408240" rtl="0" eaLnBrk="1" latinLnBrk="0" hangingPunct="1">
              <a:spcBef>
                <a:spcPct val="20000"/>
              </a:spcBef>
              <a:buFont typeface=".AppleSystemUIFont" charset="-12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56761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7585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45318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J.D. Smith, Associate Professor of Psychiatry and Behavioral Sciences &amp; Preventive Medicine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Northwestern University Feinberg School of Medicine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08569" y="3530196"/>
            <a:ext cx="7543804" cy="431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ce_pim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9" y="3494016"/>
            <a:ext cx="448742" cy="4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0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43" y="0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Maternal Depression and Home Visiting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66975"/>
            <a:ext cx="8570259" cy="3670125"/>
          </a:xfrm>
        </p:spPr>
        <p:txBody>
          <a:bodyPr>
            <a:normAutofit/>
          </a:bodyPr>
          <a:lstStyle/>
          <a:p>
            <a:pPr marL="342900" lvl="1" indent="-342900" defTabSz="9144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High prevalence of maternal depression among HV clients </a:t>
            </a:r>
            <a:r>
              <a:rPr lang="en-US" sz="1900" dirty="0"/>
              <a:t>(</a:t>
            </a:r>
            <a:r>
              <a:rPr lang="en-GB" sz="1900" dirty="0" err="1"/>
              <a:t>Ammerman</a:t>
            </a:r>
            <a:r>
              <a:rPr lang="en-GB" sz="1900" dirty="0"/>
              <a:t> et al 2009; </a:t>
            </a:r>
            <a:r>
              <a:rPr lang="en-GB" sz="1900" dirty="0" err="1"/>
              <a:t>Chazen</a:t>
            </a:r>
            <a:r>
              <a:rPr lang="en-GB" sz="1900" dirty="0"/>
              <a:t>-Cohen 2007; Duggan et al 2007; </a:t>
            </a:r>
            <a:r>
              <a:rPr lang="en-GB" sz="1900" dirty="0" err="1"/>
              <a:t>Tandon</a:t>
            </a:r>
            <a:r>
              <a:rPr lang="en-GB" sz="1900" dirty="0"/>
              <a:t> et al 2005)</a:t>
            </a:r>
            <a:endParaRPr lang="en-US" sz="1900" dirty="0"/>
          </a:p>
          <a:p>
            <a:pPr marL="342900" lvl="1" indent="-342900" defTabSz="9144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Associated with poor birth outcomes, child abuse/neglect, &amp; school readiness and interferes with HV program delivery </a:t>
            </a:r>
            <a:r>
              <a:rPr lang="en-US" sz="1900" dirty="0"/>
              <a:t>(e.g., Center for Developing Child, 2009; Jacobs &amp; </a:t>
            </a:r>
            <a:r>
              <a:rPr lang="en-US" sz="1900" dirty="0" err="1"/>
              <a:t>Easterbrooks</a:t>
            </a:r>
            <a:r>
              <a:rPr lang="en-US" sz="1900" dirty="0"/>
              <a:t>, 2005)</a:t>
            </a:r>
          </a:p>
          <a:p>
            <a:pPr marL="342900" lvl="1" indent="-342900" defTabSz="9144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Most home visiting programs focus on screening and referral </a:t>
            </a:r>
          </a:p>
          <a:p>
            <a:pPr marL="751139" lvl="2" indent="-3429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10-15% experience major depression – most do not receive treatment </a:t>
            </a:r>
          </a:p>
          <a:p>
            <a:pPr marL="751139" lvl="2" indent="-3429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30-45% experience clinically-elevated symptoms – do not qualify</a:t>
            </a:r>
          </a:p>
        </p:txBody>
      </p:sp>
    </p:spTree>
    <p:extLst>
      <p:ext uri="{BB962C8B-B14F-4D97-AF65-F5344CB8AC3E}">
        <p14:creationId xmlns:p14="http://schemas.microsoft.com/office/powerpoint/2010/main" val="3065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0921"/>
            <a:ext cx="6172200" cy="556054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Mothers &amp; Babies (MB)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1647"/>
            <a:ext cx="8865012" cy="3555134"/>
          </a:xfrm>
        </p:spPr>
        <p:txBody>
          <a:bodyPr>
            <a:normAutofit/>
          </a:bodyPr>
          <a:lstStyle/>
          <a:p>
            <a:pPr marL="177800" indent="-152400">
              <a:spcAft>
                <a:spcPts val="450"/>
              </a:spcAft>
            </a:pPr>
            <a:r>
              <a:rPr lang="en-US" sz="2100" dirty="0"/>
              <a:t>Effective in reducing depressive symptoms and preventing new postpartum depressive episodes </a:t>
            </a:r>
            <a:r>
              <a:rPr lang="en-US" sz="1800" dirty="0"/>
              <a:t>(Munoz et al, 2007; Le et al., 2011; McFarlane et al., 2016; Tandon et al., 2011; Tandon et al., 2013)</a:t>
            </a:r>
          </a:p>
          <a:p>
            <a:pPr marL="177800" indent="-152400">
              <a:spcAft>
                <a:spcPts val="450"/>
              </a:spcAft>
            </a:pPr>
            <a:r>
              <a:rPr lang="en-US" dirty="0"/>
              <a:t>MB is effective at addressing maternal depressive symptoms in HV </a:t>
            </a:r>
            <a:r>
              <a:rPr lang="en-US" sz="1600" dirty="0"/>
              <a:t>(Tandon et al. 2018)</a:t>
            </a:r>
          </a:p>
          <a:p>
            <a:pPr marL="177800" indent="-152400">
              <a:spcAft>
                <a:spcPts val="450"/>
              </a:spcAft>
            </a:pPr>
            <a:r>
              <a:rPr lang="en-US" dirty="0"/>
              <a:t>MB 1-on-1: 12 session curriculum, ~15-20 minutes per session </a:t>
            </a:r>
            <a:r>
              <a:rPr lang="en-US" sz="1600" dirty="0"/>
              <a:t>(Tandon et al., 2017)</a:t>
            </a:r>
          </a:p>
          <a:p>
            <a:pPr marL="177800" indent="-152400"/>
            <a:r>
              <a:rPr lang="en-US" dirty="0"/>
              <a:t>Uses cognitive-behavioral approaches to address stress and depression </a:t>
            </a:r>
          </a:p>
          <a:p>
            <a:r>
              <a:rPr lang="en-US" sz="1900" dirty="0"/>
              <a:t>Encourage pleasant activities </a:t>
            </a:r>
          </a:p>
          <a:p>
            <a:r>
              <a:rPr lang="en-US" sz="1900" dirty="0"/>
              <a:t>Reframe harmful thoughts &amp; encourage helpful thoughts</a:t>
            </a:r>
          </a:p>
          <a:p>
            <a:pPr>
              <a:spcAft>
                <a:spcPts val="450"/>
              </a:spcAft>
            </a:pPr>
            <a:r>
              <a:rPr lang="en-US" sz="1900" dirty="0"/>
              <a:t>Increase social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2B00C-ED2B-754B-9A52-243A9E0E5A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288A72-86BC-5249-AEAD-F36AD5FB7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-26800"/>
            <a:ext cx="8102224" cy="993775"/>
          </a:xfrm>
        </p:spPr>
        <p:txBody>
          <a:bodyPr>
            <a:normAutofit/>
          </a:bodyPr>
          <a:lstStyle/>
          <a:p>
            <a:r>
              <a:rPr lang="en-US" sz="2800" dirty="0"/>
              <a:t>Overview of Florida Healthy Start </a:t>
            </a:r>
            <a:br>
              <a:rPr lang="en-US" sz="2800" dirty="0"/>
            </a:br>
            <a:r>
              <a:rPr lang="en-US" sz="2800" dirty="0"/>
              <a:t>Mothers &amp; Babies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923"/>
            <a:ext cx="9144000" cy="3575498"/>
          </a:xfrm>
        </p:spPr>
        <p:txBody>
          <a:bodyPr>
            <a:normAutofit/>
          </a:bodyPr>
          <a:lstStyle/>
          <a:p>
            <a:r>
              <a:rPr lang="en-US" dirty="0"/>
              <a:t>Partners: Northwestern University, Florida Association of Healthy Start Coalitions, FLDOH</a:t>
            </a:r>
          </a:p>
          <a:p>
            <a:r>
              <a:rPr lang="en-US" dirty="0"/>
              <a:t>Supported by the Robert Wood Johnson Foundation, FAHSC (PI Tandon)</a:t>
            </a:r>
          </a:p>
          <a:p>
            <a:r>
              <a:rPr lang="en-US" dirty="0"/>
              <a:t>Addressing maternal mental health using EBIs was identified as a priority by FLDOH, statewide Mothers &amp; Babies rollout planned</a:t>
            </a:r>
          </a:p>
          <a:p>
            <a:pPr lvl="1"/>
            <a:r>
              <a:rPr lang="en-US" dirty="0"/>
              <a:t>FLDOH Standards and Guidelines specified MB 1-on-1 for pregnant women with depression</a:t>
            </a:r>
          </a:p>
          <a:p>
            <a:r>
              <a:rPr lang="en-US" dirty="0"/>
              <a:t>Project Period: July 15, 2016 – January 15, 2019 </a:t>
            </a:r>
          </a:p>
          <a:p>
            <a:r>
              <a:rPr lang="en-US" dirty="0"/>
              <a:t>Effectiveness-Implementation Hybrid Type I RCT (group-based crossover)</a:t>
            </a:r>
          </a:p>
          <a:p>
            <a:pPr lvl="1"/>
            <a:r>
              <a:rPr lang="en-US" dirty="0"/>
              <a:t>Train-the-trainer strategy</a:t>
            </a:r>
          </a:p>
          <a:p>
            <a:pPr lvl="1"/>
            <a:r>
              <a:rPr lang="en-US" dirty="0"/>
              <a:t>All 32 Healthy Start home visiting programs across the state of Florida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E19E7C1F-1310-5F4D-AAD1-79661301EF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A09F00-3200-FB48-BCCF-8B7902B5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MB-Florida: Train the Trainer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884942"/>
            <a:ext cx="8444753" cy="3729392"/>
          </a:xfrm>
        </p:spPr>
        <p:txBody>
          <a:bodyPr>
            <a:normAutofit/>
          </a:bodyPr>
          <a:lstStyle/>
          <a:p>
            <a:pPr marL="160338" indent="-160338">
              <a:spcAft>
                <a:spcPts val="1200"/>
              </a:spcAft>
            </a:pPr>
            <a:r>
              <a:rPr lang="en-US" dirty="0"/>
              <a:t>Goal: Effective spread and sustainment of MB 1-on-1</a:t>
            </a:r>
          </a:p>
          <a:p>
            <a:pPr marL="160338" indent="-160338">
              <a:spcAft>
                <a:spcPts val="1200"/>
              </a:spcAft>
            </a:pPr>
            <a:r>
              <a:rPr lang="en-US" dirty="0"/>
              <a:t>Involves the transfer of knowledge through established social networks </a:t>
            </a:r>
            <a:r>
              <a:rPr lang="en-US" sz="1600" dirty="0"/>
              <a:t>(Rogers 2003)</a:t>
            </a:r>
          </a:p>
          <a:p>
            <a:pPr marL="160338" indent="-160338">
              <a:spcAft>
                <a:spcPts val="1200"/>
              </a:spcAft>
            </a:pPr>
            <a:r>
              <a:rPr lang="en-US" dirty="0"/>
              <a:t>Five 1.5-day </a:t>
            </a:r>
            <a:r>
              <a:rPr lang="en-US" b="1" dirty="0"/>
              <a:t>regional</a:t>
            </a:r>
            <a:r>
              <a:rPr lang="en-US" dirty="0"/>
              <a:t> trainings conducted by Northwestern/Dr. Tandon between September 2016 – March 2017 attended by mental health clinicians, Healthy Start Coalition leadership, home visiting program managers</a:t>
            </a:r>
          </a:p>
          <a:p>
            <a:pPr marL="160338" indent="-160338">
              <a:spcAft>
                <a:spcPts val="1200"/>
              </a:spcAft>
            </a:pPr>
            <a:r>
              <a:rPr lang="en-US" dirty="0"/>
              <a:t>Trainers subsequently conducted 39 1-day </a:t>
            </a:r>
            <a:r>
              <a:rPr lang="en-US" b="1" dirty="0"/>
              <a:t>local/agency</a:t>
            </a:r>
            <a:r>
              <a:rPr lang="en-US" dirty="0"/>
              <a:t> trainings between March–May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9840E5-DA39-BD42-AAD6-6F00DE725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MB-Florida: Implementation &amp; Penetration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806825"/>
            <a:ext cx="8754945" cy="3557256"/>
          </a:xfrm>
        </p:spPr>
        <p:txBody>
          <a:bodyPr>
            <a:normAutofit/>
          </a:bodyPr>
          <a:lstStyle/>
          <a:p>
            <a:pPr indent="-342900">
              <a:spcBef>
                <a:spcPts val="480"/>
              </a:spcBef>
              <a:spcAft>
                <a:spcPts val="1200"/>
              </a:spcAft>
            </a:pPr>
            <a:r>
              <a:rPr lang="en-US" dirty="0"/>
              <a:t>Implementation began immediately after agency received training on MB 1-on-1</a:t>
            </a: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dirty="0"/>
              <a:t>Study target: </a:t>
            </a:r>
            <a:r>
              <a:rPr lang="en-US" b="1" dirty="0"/>
              <a:t>pregnant women with Edinburgh Postnatal Depression Scale (EPDS) scores between 8-12</a:t>
            </a:r>
            <a:endParaRPr lang="en-US" dirty="0"/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dirty="0"/>
              <a:t>Home visitors could also deliver MB 1-on-1 to other pregnant and postpartum women based on “clinical judgment” </a:t>
            </a:r>
          </a:p>
          <a:p>
            <a:pPr lvl="1">
              <a:spcBef>
                <a:spcPts val="4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Use of MB not restricted to mothers with symptoms in the clinically–elevated range</a:t>
            </a:r>
          </a:p>
          <a:p>
            <a:pPr lvl="1">
              <a:spcBef>
                <a:spcPts val="480"/>
              </a:spcBef>
              <a:spcAft>
                <a:spcPts val="1200"/>
              </a:spcAft>
            </a:pPr>
            <a:r>
              <a:rPr lang="en-US" dirty="0"/>
              <a:t>Penetration (beyond participants enrolled in the study) not well researched or reported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7C1F-1310-5F4D-AAD1-79661301EF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D4A572-063A-0F41-A4E7-39C72D0F4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MB-Florida: Evaluation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7" y="788894"/>
            <a:ext cx="8873065" cy="3901639"/>
          </a:xfrm>
        </p:spPr>
        <p:txBody>
          <a:bodyPr>
            <a:normAutofit fontScale="85000" lnSpcReduction="20000"/>
          </a:bodyPr>
          <a:lstStyle/>
          <a:p>
            <a:pPr marL="182880" indent="0">
              <a:buNone/>
            </a:pPr>
            <a:r>
              <a:rPr lang="en-US" sz="2400" b="1" dirty="0"/>
              <a:t>1.  Well Family System Data</a:t>
            </a:r>
            <a:endParaRPr lang="en-US" sz="2400" dirty="0"/>
          </a:p>
          <a:p>
            <a:pPr marL="628650" lvl="1" indent="-285750">
              <a:spcBef>
                <a:spcPts val="0"/>
              </a:spcBef>
            </a:pPr>
            <a:r>
              <a:rPr lang="en-US" sz="1900" dirty="0"/>
              <a:t>Edinburgh Scores (eligibility)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900" dirty="0"/>
              <a:t>Referral and #  MB sessions delivered (adoption, penetration) </a:t>
            </a:r>
          </a:p>
          <a:p>
            <a:pPr marL="628650" lvl="1" indent="-285750">
              <a:spcBef>
                <a:spcPts val="0"/>
              </a:spcBef>
            </a:pPr>
            <a:endParaRPr lang="en-US" sz="1050" dirty="0"/>
          </a:p>
          <a:p>
            <a:pPr marL="182880" indent="0">
              <a:spcBef>
                <a:spcPts val="0"/>
              </a:spcBef>
              <a:buNone/>
            </a:pPr>
            <a:r>
              <a:rPr lang="en-US" sz="2400" b="1" dirty="0"/>
              <a:t>2.  Home Visitor Surveys (Baseline) </a:t>
            </a:r>
            <a:endParaRPr lang="en-US" sz="2400" dirty="0"/>
          </a:p>
          <a:p>
            <a:pPr marL="342900" lvl="1" indent="0">
              <a:spcBef>
                <a:spcPts val="0"/>
              </a:spcBef>
              <a:buNone/>
            </a:pPr>
            <a:r>
              <a:rPr lang="en-US" sz="1900" dirty="0"/>
              <a:t>Surveys completed immediately after training by home visitors (local trainings)</a:t>
            </a:r>
            <a:r>
              <a:rPr lang="en-US" sz="1500" dirty="0"/>
              <a:t>	</a:t>
            </a:r>
          </a:p>
          <a:p>
            <a:pPr marL="628650" lvl="1" indent="-285750">
              <a:spcBef>
                <a:spcPts val="0"/>
              </a:spcBef>
            </a:pPr>
            <a:r>
              <a:rPr lang="en-US" dirty="0"/>
              <a:t>Demographics (Age, Race, Education, Experience)</a:t>
            </a:r>
          </a:p>
          <a:p>
            <a:pPr marL="628650" lvl="1" indent="-285750">
              <a:spcBef>
                <a:spcPts val="0"/>
              </a:spcBef>
            </a:pPr>
            <a:r>
              <a:rPr lang="en-US" dirty="0"/>
              <a:t>Implementation Measures:</a:t>
            </a:r>
          </a:p>
          <a:p>
            <a:pPr marL="1028700" lvl="2">
              <a:spcBef>
                <a:spcPts val="0"/>
              </a:spcBef>
            </a:pPr>
            <a:r>
              <a:rPr lang="en-US" dirty="0"/>
              <a:t>Trainer satisfaction/acceptability</a:t>
            </a:r>
          </a:p>
          <a:p>
            <a:pPr marL="1028700" lvl="2">
              <a:spcBef>
                <a:spcPts val="0"/>
              </a:spcBef>
            </a:pPr>
            <a:r>
              <a:rPr lang="en-US" dirty="0"/>
              <a:t>Appropriateness</a:t>
            </a:r>
          </a:p>
          <a:p>
            <a:pPr marL="1028700" lvl="2">
              <a:spcBef>
                <a:spcPts val="0"/>
              </a:spcBef>
            </a:pPr>
            <a:r>
              <a:rPr lang="en-US" dirty="0"/>
              <a:t>Feasibility</a:t>
            </a:r>
          </a:p>
          <a:p>
            <a:pPr marL="1028700" lvl="2">
              <a:spcBef>
                <a:spcPts val="0"/>
              </a:spcBef>
            </a:pPr>
            <a:r>
              <a:rPr lang="en-US" dirty="0"/>
              <a:t>Preparedness, Motivation</a:t>
            </a:r>
          </a:p>
          <a:p>
            <a:pPr marL="1028700" lvl="2">
              <a:spcBef>
                <a:spcPts val="0"/>
              </a:spcBef>
            </a:pPr>
            <a:endParaRPr lang="en-US" sz="1350" dirty="0"/>
          </a:p>
          <a:p>
            <a:pPr marL="640080" indent="-457200">
              <a:buAutoNum type="arabicPeriod" startAt="3"/>
            </a:pPr>
            <a:r>
              <a:rPr lang="en-US" sz="2400" b="1" dirty="0"/>
              <a:t>MB Client Surveys (Baseline)</a:t>
            </a:r>
          </a:p>
          <a:p>
            <a:pPr marL="182880" indent="0">
              <a:buNone/>
            </a:pPr>
            <a:r>
              <a:rPr lang="en-US" sz="2400" dirty="0"/>
              <a:t>   </a:t>
            </a:r>
            <a:r>
              <a:rPr lang="en-US" sz="1900" dirty="0"/>
              <a:t>All clients referred to the study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900" dirty="0"/>
              <a:t>Demographic information </a:t>
            </a:r>
            <a:r>
              <a:rPr lang="en-US" sz="1900" dirty="0" smtClean="0"/>
              <a:t>(Age</a:t>
            </a:r>
            <a:r>
              <a:rPr lang="en-US" sz="1900" dirty="0"/>
              <a:t>, </a:t>
            </a:r>
            <a:r>
              <a:rPr lang="en-US" sz="1900" dirty="0" smtClean="0"/>
              <a:t>Race</a:t>
            </a:r>
            <a:r>
              <a:rPr lang="en-US" sz="1900" dirty="0"/>
              <a:t>, </a:t>
            </a:r>
            <a:r>
              <a:rPr lang="en-US" sz="1900" dirty="0" smtClean="0"/>
              <a:t>Marital </a:t>
            </a:r>
            <a:r>
              <a:rPr lang="en-US" sz="1900" dirty="0"/>
              <a:t>status, </a:t>
            </a:r>
            <a:r>
              <a:rPr lang="en-US" sz="1900" dirty="0" smtClean="0"/>
              <a:t>Income</a:t>
            </a:r>
            <a:r>
              <a:rPr lang="en-US" sz="1900" dirty="0"/>
              <a:t>)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900" dirty="0"/>
              <a:t>Beck Depression Index (BDI)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7C1F-1310-5F4D-AAD1-79661301EF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6DC791-CE5D-224B-B39F-545DCFBB9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2100" y="241345"/>
            <a:ext cx="6172200" cy="519113"/>
          </a:xfrm>
        </p:spPr>
        <p:txBody>
          <a:bodyPr/>
          <a:lstStyle/>
          <a:p>
            <a:r>
              <a:rPr lang="en-US" dirty="0"/>
              <a:t>Adoption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3132" y="760458"/>
            <a:ext cx="8771879" cy="3834165"/>
          </a:xfrm>
        </p:spPr>
        <p:txBody>
          <a:bodyPr>
            <a:normAutofit/>
          </a:bodyPr>
          <a:lstStyle/>
          <a:p>
            <a:pPr marL="177800" indent="-160338"/>
            <a:r>
              <a:rPr lang="en-US" sz="2000" dirty="0"/>
              <a:t>Training outcomes</a:t>
            </a:r>
          </a:p>
          <a:p>
            <a:pPr marL="586040" lvl="1" indent="-160338"/>
            <a:r>
              <a:rPr lang="en-US" dirty="0"/>
              <a:t>126 “trainers” attended trainings by Northwestern (G1)</a:t>
            </a:r>
          </a:p>
          <a:p>
            <a:pPr marL="586040" lvl="1" indent="-160338"/>
            <a:r>
              <a:rPr lang="en-US" dirty="0"/>
              <a:t>603 healthy start staff attended local/agency trainings</a:t>
            </a:r>
          </a:p>
          <a:p>
            <a:pPr marL="586040" lvl="1" indent="-160338"/>
            <a:r>
              <a:rPr lang="en-US" dirty="0"/>
              <a:t>338 home visitors trained (G2)</a:t>
            </a:r>
          </a:p>
          <a:p>
            <a:pPr marL="425702" lvl="1" indent="0">
              <a:buNone/>
            </a:pPr>
            <a:endParaRPr lang="en-US" dirty="0"/>
          </a:p>
          <a:p>
            <a:pPr marL="177800" indent="-160338"/>
            <a:r>
              <a:rPr lang="en-US" sz="2000" dirty="0"/>
              <a:t>91% of Healthy Start Coalitions have started implementation of MB</a:t>
            </a:r>
          </a:p>
          <a:p>
            <a:pPr marL="586040" lvl="1" indent="-160338"/>
            <a:r>
              <a:rPr lang="en-US" dirty="0" smtClean="0"/>
              <a:t>Home visitors (HVs) </a:t>
            </a:r>
            <a:r>
              <a:rPr lang="en-US" dirty="0"/>
              <a:t>delivered at least one MB session</a:t>
            </a:r>
          </a:p>
          <a:p>
            <a:pPr marL="177800" indent="-160338"/>
            <a:endParaRPr lang="en-US" sz="2000" dirty="0"/>
          </a:p>
          <a:p>
            <a:pPr marL="177800" indent="-160338"/>
            <a:r>
              <a:rPr lang="en-US" sz="2000" dirty="0"/>
              <a:t>48% of all trained </a:t>
            </a:r>
            <a:r>
              <a:rPr lang="en-US" sz="2000" dirty="0" smtClean="0"/>
              <a:t>HVs </a:t>
            </a:r>
            <a:r>
              <a:rPr lang="en-US" sz="2000" dirty="0"/>
              <a:t>had implemented (as of July 2018)</a:t>
            </a:r>
          </a:p>
          <a:p>
            <a:pPr marL="586040" lvl="1" indent="-160338"/>
            <a:r>
              <a:rPr lang="en-US" dirty="0"/>
              <a:t>Delivered MB to at least one client</a:t>
            </a:r>
            <a:endParaRPr lang="en-US" sz="1700" dirty="0"/>
          </a:p>
          <a:p>
            <a:pPr marL="18288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38B0-8485-414E-ADFB-87084500B8C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444F96-61B7-6C40-9AB2-938D171A2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 Penetration/Reach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32" y="792379"/>
            <a:ext cx="9048986" cy="37168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6,962 Prenatal women screened using </a:t>
            </a:r>
            <a:r>
              <a:rPr lang="en-US" dirty="0" smtClean="0"/>
              <a:t>Edinburgh (EPDS)</a:t>
            </a:r>
            <a:endParaRPr lang="en-US" dirty="0"/>
          </a:p>
          <a:p>
            <a:r>
              <a:rPr lang="en-US" dirty="0"/>
              <a:t>Study Target Sample</a:t>
            </a:r>
          </a:p>
          <a:p>
            <a:pPr lvl="1"/>
            <a:r>
              <a:rPr lang="en-US" dirty="0"/>
              <a:t>1,088 (15.6%) scored between 8 and 12 (“eligible”)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579 were referred to MB =</a:t>
            </a:r>
            <a:r>
              <a:rPr lang="en-US" b="1" dirty="0"/>
              <a:t> 53%</a:t>
            </a:r>
          </a:p>
          <a:p>
            <a:pPr lvl="1"/>
            <a:r>
              <a:rPr lang="en-US" dirty="0"/>
              <a:t>305 have 1 or more MB sessions documented = </a:t>
            </a:r>
            <a:r>
              <a:rPr lang="en-US" b="1" dirty="0"/>
              <a:t>28%</a:t>
            </a:r>
          </a:p>
          <a:p>
            <a:pPr lvl="1"/>
            <a:r>
              <a:rPr lang="en-US" dirty="0"/>
              <a:t>509 were not referred (ineligible or referred to other mental health services)</a:t>
            </a:r>
          </a:p>
          <a:p>
            <a:pPr lvl="1"/>
            <a:r>
              <a:rPr lang="en-US" dirty="0"/>
              <a:t>77 (13%) referrals declined MB</a:t>
            </a:r>
          </a:p>
          <a:p>
            <a:pPr lvl="1"/>
            <a:r>
              <a:rPr lang="en-US" dirty="0"/>
              <a:t>110 Unknown (unable to locate, unclear documentation)</a:t>
            </a:r>
          </a:p>
          <a:p>
            <a:pPr indent="-342900"/>
            <a:r>
              <a:rPr lang="en-US" dirty="0"/>
              <a:t>All Pregnant Women (any </a:t>
            </a:r>
            <a:r>
              <a:rPr lang="en-US" dirty="0" smtClean="0"/>
              <a:t>EPDS </a:t>
            </a:r>
            <a:r>
              <a:rPr lang="en-US" dirty="0"/>
              <a:t>score)</a:t>
            </a:r>
          </a:p>
          <a:p>
            <a:pPr lvl="1"/>
            <a:r>
              <a:rPr lang="en-US" dirty="0"/>
              <a:t>803 Total pregnant women received MB between July 1, 2017 – July 1, 2018 = </a:t>
            </a:r>
            <a:r>
              <a:rPr lang="en-US" b="1" dirty="0"/>
              <a:t>12%</a:t>
            </a:r>
          </a:p>
          <a:p>
            <a:pPr lvl="3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182 with EPDS &gt;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316 with EPDS &lt;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8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B87E-2494-5848-81FB-528FD51EEE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CDBC56-B4E5-924A-A3ED-9DBDDF953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7" y="166815"/>
            <a:ext cx="2097055" cy="80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0E7C45-6FAD-D84A-B645-7198289472FC}"/>
              </a:ext>
            </a:extLst>
          </p:cNvPr>
          <p:cNvSpPr txBox="1"/>
          <p:nvPr/>
        </p:nvSpPr>
        <p:spPr>
          <a:xfrm>
            <a:off x="4208057" y="3855671"/>
            <a:ext cx="1470212" cy="6937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70"/>
              </a:lnSpc>
            </a:pPr>
            <a:r>
              <a:rPr lang="en-US" sz="2475" b="1" dirty="0">
                <a:solidFill>
                  <a:srgbClr val="7030A0"/>
                </a:solidFill>
                <a:latin typeface="Open Sans"/>
                <a:cs typeface="Open Sans"/>
              </a:rPr>
              <a:t>62% of MB recipients outside </a:t>
            </a:r>
          </a:p>
          <a:p>
            <a:pPr>
              <a:lnSpc>
                <a:spcPts val="2270"/>
              </a:lnSpc>
            </a:pPr>
            <a:r>
              <a:rPr lang="en-US" sz="2475" b="1" dirty="0">
                <a:solidFill>
                  <a:srgbClr val="7030A0"/>
                </a:solidFill>
                <a:latin typeface="Open Sans"/>
                <a:cs typeface="Open Sans"/>
              </a:rPr>
              <a:t>target </a:t>
            </a:r>
            <a:r>
              <a:rPr lang="en-US" sz="2475" b="1" dirty="0" smtClean="0">
                <a:solidFill>
                  <a:srgbClr val="7030A0"/>
                </a:solidFill>
                <a:latin typeface="Open Sans"/>
                <a:cs typeface="Open Sans"/>
              </a:rPr>
              <a:t>EPDS </a:t>
            </a:r>
            <a:r>
              <a:rPr lang="en-US" sz="2475" b="1" dirty="0">
                <a:solidFill>
                  <a:srgbClr val="7030A0"/>
                </a:solidFill>
                <a:latin typeface="Open Sans"/>
                <a:cs typeface="Open Sans"/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18000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Belize Hole Light">
      <a:dk1>
        <a:srgbClr val="737572"/>
      </a:dk1>
      <a:lt1>
        <a:sysClr val="window" lastClr="FFFFFF"/>
      </a:lt1>
      <a:dk2>
        <a:srgbClr val="216BA9"/>
      </a:dk2>
      <a:lt2>
        <a:srgbClr val="FFFFFF"/>
      </a:lt2>
      <a:accent1>
        <a:srgbClr val="216BA9"/>
      </a:accent1>
      <a:accent2>
        <a:srgbClr val="7C8185"/>
      </a:accent2>
      <a:accent3>
        <a:srgbClr val="216BA9"/>
      </a:accent3>
      <a:accent4>
        <a:srgbClr val="7C8185"/>
      </a:accent4>
      <a:accent5>
        <a:srgbClr val="216BA9"/>
      </a:accent5>
      <a:accent6>
        <a:srgbClr val="7C8185"/>
      </a:accent6>
      <a:hlink>
        <a:srgbClr val="216BA9"/>
      </a:hlink>
      <a:folHlink>
        <a:srgbClr val="3B7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475" b="1" dirty="0">
            <a:solidFill>
              <a:schemeClr val="tx2"/>
            </a:solidFill>
            <a:latin typeface="Open Sans"/>
            <a:cs typeface="Open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11711</TotalTime>
  <Words>1386</Words>
  <Application>Microsoft Office PowerPoint</Application>
  <PresentationFormat>On-screen Show (16:9)</PresentationFormat>
  <Paragraphs>173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.AppleSystemUIFont</vt:lpstr>
      <vt:lpstr>Arial</vt:lpstr>
      <vt:lpstr>Arial Narrow</vt:lpstr>
      <vt:lpstr>Calibri</vt:lpstr>
      <vt:lpstr>Calibri Light</vt:lpstr>
      <vt:lpstr>Open Sans</vt:lpstr>
      <vt:lpstr>Wingdings</vt:lpstr>
      <vt:lpstr>Office Theme</vt:lpstr>
      <vt:lpstr>1_Custom Design</vt:lpstr>
      <vt:lpstr>PowerPoint Presentation</vt:lpstr>
      <vt:lpstr>Maternal Depression and Home Visiting</vt:lpstr>
      <vt:lpstr>The Mothers &amp; Babies (MB) Program </vt:lpstr>
      <vt:lpstr>Overview of Florida Healthy Start  Mothers &amp; Babies Project</vt:lpstr>
      <vt:lpstr>MB-Florida: Train the Trainer Strategy</vt:lpstr>
      <vt:lpstr>MB-Florida: Implementation &amp; Penetration</vt:lpstr>
      <vt:lpstr>MB-Florida: Evaluation Data Sources</vt:lpstr>
      <vt:lpstr>Adoption</vt:lpstr>
      <vt:lpstr>MB Penetration/Reach</vt:lpstr>
      <vt:lpstr>Predictors of Penetration </vt:lpstr>
      <vt:lpstr>Summary of Study Findings</vt:lpstr>
      <vt:lpstr>Challenges and Limitations</vt:lpstr>
      <vt:lpstr>Future Directions</vt:lpstr>
      <vt:lpstr>Acknowledgements</vt:lpstr>
      <vt:lpstr>References</vt:lpstr>
      <vt:lpstr>PowerPoint Presentation</vt:lpstr>
    </vt:vector>
  </TitlesOfParts>
  <Company>Louis Twelve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Molly Frances McGown</cp:lastModifiedBy>
  <cp:revision>332</cp:revision>
  <cp:lastPrinted>2016-05-19T11:26:30Z</cp:lastPrinted>
  <dcterms:created xsi:type="dcterms:W3CDTF">2015-04-02T00:30:29Z</dcterms:created>
  <dcterms:modified xsi:type="dcterms:W3CDTF">2018-12-06T18:33:34Z</dcterms:modified>
</cp:coreProperties>
</file>